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1470025"/>
          </a:xfrm>
        </p:spPr>
        <p:txBody>
          <a:bodyPr>
            <a:normAutofit/>
          </a:bodyPr>
          <a:lstStyle/>
          <a:p>
            <a:r>
              <a:rPr lang="uk-UA" sz="4000" dirty="0" smtClean="0"/>
              <a:t>«</a:t>
            </a:r>
            <a:r>
              <a:rPr lang="uk-UA" sz="4000" b="1" dirty="0" smtClean="0"/>
              <a:t>ЛІНГВІСТИЧНІ ТЕОРІЇ ТЕКСТУ</a:t>
            </a:r>
            <a:r>
              <a:rPr lang="uk-UA" sz="4000" b="1" dirty="0" smtClean="0"/>
              <a:t>»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кандидата філологічних наук, доцента Ткаченко Л.Л.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172819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2"/>
                </a:solidFill>
              </a:rPr>
              <a:t>Мета</a:t>
            </a:r>
            <a:r>
              <a:rPr lang="uk-UA" b="1" dirty="0" smtClean="0">
                <a:solidFill>
                  <a:schemeClr val="tx2"/>
                </a:solidFill>
              </a:rPr>
              <a:t> - </a:t>
            </a:r>
            <a:r>
              <a:rPr lang="uk-UA" dirty="0" smtClean="0">
                <a:solidFill>
                  <a:schemeClr val="tx2"/>
                </a:solidFill>
              </a:rPr>
              <a:t>формування </a:t>
            </a:r>
            <a:r>
              <a:rPr lang="uk-UA" dirty="0" smtClean="0">
                <a:solidFill>
                  <a:schemeClr val="tx2"/>
                </a:solidFill>
              </a:rPr>
              <a:t>у студентів вмінь та навичок  аналізувати  природу тексту як мовленнєвого утворення та його </a:t>
            </a:r>
            <a:r>
              <a:rPr lang="uk-UA" dirty="0" smtClean="0">
                <a:solidFill>
                  <a:schemeClr val="tx2"/>
                </a:solidFill>
              </a:rPr>
              <a:t>категорій.</a:t>
            </a:r>
          </a:p>
          <a:p>
            <a:endParaRPr lang="uk-UA" dirty="0" smtClean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3861048"/>
            <a:ext cx="4142973" cy="27706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168352"/>
          </a:xfrm>
        </p:spPr>
        <p:txBody>
          <a:bodyPr/>
          <a:lstStyle/>
          <a:p>
            <a:r>
              <a:rPr lang="uk-UA" sz="2400" dirty="0" smtClean="0">
                <a:solidFill>
                  <a:schemeClr val="tx2"/>
                </a:solidFill>
              </a:rPr>
              <a:t>Студенти отримують знання найважливіших напрямків сучасних досліджень тексту та дискурсу у вітчизняній та зарубіжній лінгвістиці. </a:t>
            </a:r>
          </a:p>
          <a:p>
            <a:endParaRPr lang="uk-UA" sz="2400" dirty="0" smtClean="0">
              <a:solidFill>
                <a:schemeClr val="tx2"/>
              </a:solidFill>
            </a:endParaRPr>
          </a:p>
          <a:p>
            <a:r>
              <a:rPr lang="uk-UA" sz="2400" dirty="0" smtClean="0">
                <a:solidFill>
                  <a:schemeClr val="tx2"/>
                </a:solidFill>
              </a:rPr>
              <a:t>Вивчення цієї дисципліни сприяє підвищенню мовної, комунікативної, країнознавчої та перекладацької компетентностей здобувачів вищої освіти.</a:t>
            </a:r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/>
          </a:p>
        </p:txBody>
      </p:sp>
      <p:pic>
        <p:nvPicPr>
          <p:cNvPr id="1026" name="Picture 2" descr="C:\Users\lina\Downloads\chat-309417_640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79912" y="4221088"/>
            <a:ext cx="3744416" cy="24104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3"/>
                </a:solidFill>
              </a:rPr>
              <a:t>У процесі вивчення дисципліни студенти мають навчитися: </a:t>
            </a:r>
            <a:r>
              <a:rPr lang="uk-UA" sz="3200" dirty="0" smtClean="0">
                <a:solidFill>
                  <a:schemeClr val="accent3"/>
                </a:solidFill>
              </a:rPr>
              <a:t/>
            </a:r>
            <a:br>
              <a:rPr lang="uk-UA" sz="3200" dirty="0" smtClean="0">
                <a:solidFill>
                  <a:schemeClr val="accent3"/>
                </a:solidFill>
              </a:rPr>
            </a:b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в</a:t>
            </a:r>
            <a:r>
              <a:rPr lang="uk-UA" dirty="0" smtClean="0">
                <a:solidFill>
                  <a:schemeClr val="tx2"/>
                </a:solidFill>
              </a:rPr>
              <a:t>изначати </a:t>
            </a:r>
            <a:r>
              <a:rPr lang="uk-UA" dirty="0" smtClean="0">
                <a:solidFill>
                  <a:schemeClr val="tx2"/>
                </a:solidFill>
              </a:rPr>
              <a:t>тип тексту, його категорії, властивості та ознаки</a:t>
            </a:r>
            <a:r>
              <a:rPr lang="uk-UA" dirty="0" smtClean="0">
                <a:solidFill>
                  <a:schemeClr val="tx2"/>
                </a:solidFill>
              </a:rPr>
              <a:t>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проводити </a:t>
            </a:r>
            <a:r>
              <a:rPr lang="uk-UA" dirty="0" err="1" smtClean="0">
                <a:solidFill>
                  <a:schemeClr val="tx2"/>
                </a:solidFill>
              </a:rPr>
              <a:t>контекстологічний</a:t>
            </a:r>
            <a:r>
              <a:rPr lang="uk-UA" dirty="0" smtClean="0">
                <a:solidFill>
                  <a:schemeClr val="tx2"/>
                </a:solidFill>
              </a:rPr>
              <a:t> аналіз тексту, виділяти засоби його стилістичної та функціональної </a:t>
            </a:r>
            <a:r>
              <a:rPr lang="uk-UA" dirty="0" err="1" smtClean="0">
                <a:solidFill>
                  <a:schemeClr val="tx2"/>
                </a:solidFill>
              </a:rPr>
              <a:t>маркованості</a:t>
            </a:r>
            <a:r>
              <a:rPr lang="uk-UA" dirty="0" smtClean="0">
                <a:solidFill>
                  <a:schemeClr val="tx2"/>
                </a:solidFill>
              </a:rPr>
              <a:t> на всіх мовних рівнях</a:t>
            </a:r>
            <a:r>
              <a:rPr lang="uk-UA" dirty="0" smtClean="0">
                <a:solidFill>
                  <a:schemeClr val="tx2"/>
                </a:solidFill>
              </a:rPr>
              <a:t>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розрізняти </a:t>
            </a:r>
            <a:r>
              <a:rPr lang="uk-UA" dirty="0" smtClean="0">
                <a:solidFill>
                  <a:schemeClr val="tx2"/>
                </a:solidFill>
              </a:rPr>
              <a:t>поняття тексту та дискурсу;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визначати </a:t>
            </a:r>
            <a:r>
              <a:rPr lang="uk-UA" dirty="0" smtClean="0">
                <a:solidFill>
                  <a:schemeClr val="tx2"/>
                </a:solidFill>
              </a:rPr>
              <a:t>тип та категорії </a:t>
            </a:r>
            <a:r>
              <a:rPr lang="uk-UA" dirty="0" smtClean="0">
                <a:solidFill>
                  <a:schemeClr val="tx2"/>
                </a:solidFill>
              </a:rPr>
              <a:t>дискурсу;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проводити </a:t>
            </a:r>
            <a:r>
              <a:rPr lang="uk-UA" dirty="0" smtClean="0">
                <a:solidFill>
                  <a:schemeClr val="tx2"/>
                </a:solidFill>
              </a:rPr>
              <a:t>аналіз різних типів дискурсу. 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виявляти семантико-стилістичні, виразні</a:t>
            </a:r>
            <a:r>
              <a:rPr lang="uk-UA" dirty="0" smtClean="0">
                <a:solidFill>
                  <a:schemeClr val="tx2"/>
                </a:solidFill>
              </a:rPr>
              <a:t>, функціонально-стилістичні засоби іспанської мови у створенні різних типів тексту та дискурсу</a:t>
            </a:r>
            <a:r>
              <a:rPr lang="uk-UA" dirty="0" smtClean="0">
                <a:solidFill>
                  <a:schemeClr val="tx2"/>
                </a:solidFill>
              </a:rPr>
              <a:t>.</a:t>
            </a:r>
            <a:endParaRPr lang="ru-RU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accent2"/>
                </a:solidFill>
              </a:rPr>
              <a:t>Програмними результатами навчання </a:t>
            </a:r>
            <a:r>
              <a:rPr lang="uk-UA" sz="2800" b="1" dirty="0" smtClean="0">
                <a:solidFill>
                  <a:schemeClr val="accent2"/>
                </a:solidFill>
              </a:rPr>
              <a:t>є</a:t>
            </a:r>
            <a:r>
              <a:rPr lang="uk-UA" sz="2800" b="1" dirty="0" smtClean="0">
                <a:solidFill>
                  <a:schemeClr val="accent2"/>
                </a:solidFill>
              </a:rPr>
              <a:t>:</a:t>
            </a:r>
            <a:r>
              <a:rPr lang="ru-RU" sz="2800" b="1" dirty="0" smtClean="0">
                <a:solidFill>
                  <a:schemeClr val="accent2"/>
                </a:solidFill>
              </a:rPr>
              <a:t> 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Володіння </a:t>
            </a:r>
            <a:r>
              <a:rPr lang="uk-UA" dirty="0" smtClean="0">
                <a:solidFill>
                  <a:schemeClr val="tx2"/>
                </a:solidFill>
              </a:rPr>
              <a:t>різними видами аналізу художнього твору, вміння визначати його жанрово-стильову своєрідність, місце в літературному процесі, традиції й новаторство, зв’язок твору із фольклором, міфологією, релігією, філософією, значення для національної та світової культури. 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 Знання мовних норм, соціокультурної ситуації розвитку української та іспанської мов, особливості використання мовних одиниць у певному контексті. 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 Знання сучасних філологічних й дидактичних засад навчання іноземних мов і світової літератури та вміння творчо використовувати різні наукові теорії у процесі вирішення професійних завдань.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 Здатність використовувати знання й уміння з інтерпретації художнього тексту для спілкування іспанською мовою.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 Уміння аналізувати, діагностувати та корегувати власну педагогічну діяльність з метою підвищення ефективності освітнього процесу. 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 Здатність аналізувати й вирішувати соціально та </a:t>
            </a:r>
            <a:r>
              <a:rPr lang="uk-UA" dirty="0" err="1" smtClean="0">
                <a:solidFill>
                  <a:schemeClr val="tx2"/>
                </a:solidFill>
              </a:rPr>
              <a:t>особистісно</a:t>
            </a:r>
            <a:r>
              <a:rPr lang="uk-UA" dirty="0" smtClean="0">
                <a:solidFill>
                  <a:schemeClr val="tx2"/>
                </a:solidFill>
              </a:rPr>
              <a:t> значущі світоглядні проблеми, приймати рішення на </a:t>
            </a:r>
            <a:r>
              <a:rPr lang="ru-RU" dirty="0" smtClean="0">
                <a:solidFill>
                  <a:schemeClr val="tx2"/>
                </a:solidFill>
              </a:rPr>
              <a:t> </a:t>
            </a:r>
            <a:r>
              <a:rPr lang="uk-UA" dirty="0" smtClean="0">
                <a:solidFill>
                  <a:schemeClr val="tx2"/>
                </a:solidFill>
              </a:rPr>
              <a:t>підставі  сформованих  ціннісних орієнтирів, визначати власну соціокультурну позицію в полікультурному суспільстві</a:t>
            </a:r>
            <a:r>
              <a:rPr lang="uk-UA" dirty="0" smtClean="0">
                <a:solidFill>
                  <a:schemeClr val="tx2"/>
                </a:solidFill>
              </a:rPr>
              <a:t>.</a:t>
            </a:r>
          </a:p>
          <a:p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uk-UA" sz="2900" b="1" dirty="0" smtClean="0">
                <a:solidFill>
                  <a:schemeClr val="accent3"/>
                </a:solidFill>
              </a:rPr>
              <a:t>Форма контролю</a:t>
            </a:r>
            <a:r>
              <a:rPr lang="uk-UA" sz="2900" dirty="0" smtClean="0">
                <a:solidFill>
                  <a:schemeClr val="accent3"/>
                </a:solidFill>
              </a:rPr>
              <a:t> – залік. </a:t>
            </a:r>
            <a:endParaRPr lang="ru-RU" sz="2900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</TotalTime>
  <Words>257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«ЛІНГВІСТИЧНІ ТЕОРІЇ ТЕКСТУ»</vt:lpstr>
      <vt:lpstr>Слайд 2</vt:lpstr>
      <vt:lpstr>Слайд 3</vt:lpstr>
      <vt:lpstr>У процесі вивчення дисципліни студенти мають навчитися:  </vt:lpstr>
      <vt:lpstr>Програмними результатами навчання є: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«ЛІНГВІСТИЧНІ ТЕОРІЇ ТЕКСТУ»</dc:title>
  <dc:creator>Бугреева Лина Олеговна</dc:creator>
  <cp:lastModifiedBy>lina</cp:lastModifiedBy>
  <cp:revision>2</cp:revision>
  <dcterms:created xsi:type="dcterms:W3CDTF">2020-08-17T09:57:47Z</dcterms:created>
  <dcterms:modified xsi:type="dcterms:W3CDTF">2020-08-17T10:16:13Z</dcterms:modified>
</cp:coreProperties>
</file>